
<file path=[Content_Types].xml><?xml version="1.0" encoding="utf-8"?>
<Types xmlns="http://schemas.openxmlformats.org/package/2006/content-types">
  <Override PartName="/ppt/slideLayouts/slideLayout14.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4.xml" ContentType="application/vnd.openxmlformats-officedocument.presentationml.slideLayout+xml"/>
  <Override PartName="/ppt/slideLayouts/slideLayout1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viewProps.xml" ContentType="application/vnd.openxmlformats-officedocument.presentationml.viewProps+xml"/>
  <Override PartName="/docProps/app.xml" ContentType="application/vnd.openxmlformats-officedocument.extended-properties+xml"/>
  <Override PartName="/ppt/slides/slide7.xml" ContentType="application/vnd.openxmlformats-officedocument.presentationml.slide+xml"/>
  <Override PartName="/ppt/slideLayouts/slideLayout8.xml" ContentType="application/vnd.openxmlformats-officedocument.presentationml.slideLayout+xml"/>
  <Override PartName="/ppt/presProps.xml" ContentType="application/vnd.openxmlformats-officedocument.presentationml.presProps+xml"/>
  <Default Extension="xml" ContentType="application/xml"/>
  <Override PartName="/ppt/slides/slide4.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Layouts/slideLayout2.xml" ContentType="application/vnd.openxmlformats-officedocument.presentationml.slideLayout+xml"/>
  <Override PartName="/ppt/slideLayouts/slideLayout13.xml" ContentType="application/vnd.openxmlformats-officedocument.presentationml.slideLayout+xml"/>
  <Override PartName="/ppt/slideLayouts/slideLayout10.xml" ContentType="application/vnd.openxmlformats-officedocument.presentationml.slideLayout+xml"/>
  <Default Extension="rels" ContentType="application/vnd.openxmlformats-package.relationships+xml"/>
  <Default Extension="jpeg" ContentType="image/jpeg"/>
  <Override PartName="/ppt/slides/slide8.xml" ContentType="application/vnd.openxmlformats-officedocument.presentationml.slide+xml"/>
  <Override PartName="/ppt/slideLayouts/slideLayout9.xml" ContentType="application/vnd.openxmlformats-officedocument.presentationml.slideLayout+xml"/>
  <Override PartName="/ppt/tableStyles.xml" ContentType="application/vnd.openxmlformats-officedocument.presentationml.tableStyles+xml"/>
  <Override PartName="/ppt/slides/slide5.xml" ContentType="application/vnd.openxmlformats-officedocument.presentationml.slide+xml"/>
  <Override PartName="/ppt/slideLayouts/slideLayout6.xml" ContentType="application/vnd.openxmlformats-officedocument.presentationml.slideLayout+xml"/>
  <Override PartName="/ppt/theme/theme1.xml" ContentType="application/vnd.openxmlformats-officedocument.theme+xml"/>
  <Override PartName="/ppt/slides/slide2.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94" r:id="rId1"/>
  </p:sldMasterIdLst>
  <p:sldIdLst>
    <p:sldId id="256" r:id="rId2"/>
    <p:sldId id="263" r:id="rId3"/>
    <p:sldId id="258" r:id="rId4"/>
    <p:sldId id="259" r:id="rId5"/>
    <p:sldId id="262" r:id="rId6"/>
    <p:sldId id="260" r:id="rId7"/>
    <p:sldId id="261" r:id="rId8"/>
    <p:sldId id="264"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69" d="100"/>
          <a:sy n="69" d="100"/>
        </p:scale>
        <p:origin x="-61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7" name="Group 17"/>
          <p:cNvGrpSpPr/>
          <p:nvPr/>
        </p:nvGrpSpPr>
        <p:grpSpPr>
          <a:xfrm>
            <a:off x="486873" y="411480"/>
            <a:ext cx="8170255" cy="6035040"/>
            <a:chOff x="486873" y="411480"/>
            <a:chExt cx="8170255" cy="6035040"/>
          </a:xfrm>
        </p:grpSpPr>
        <p:pic>
          <p:nvPicPr>
            <p:cNvPr id="12" name="Picture 11" descr="PaperPanel-Title.jpg"/>
            <p:cNvPicPr>
              <a:picLocks noChangeAspect="1"/>
            </p:cNvPicPr>
            <p:nvPr/>
          </p:nvPicPr>
          <p:blipFill>
            <a:blip r:embed="rId2"/>
            <a:srcRect r="2128"/>
            <a:stretch>
              <a:fillRect/>
            </a:stretch>
          </p:blipFill>
          <p:spPr>
            <a:xfrm>
              <a:off x="486873" y="411480"/>
              <a:ext cx="8170255" cy="6035040"/>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sp>
          <p:nvSpPr>
            <p:cNvPr id="14" name="Rectangle 13"/>
            <p:cNvSpPr>
              <a:spLocks/>
            </p:cNvSpPr>
            <p:nvPr/>
          </p:nvSpPr>
          <p:spPr>
            <a:xfrm>
              <a:off x="562843" y="475488"/>
              <a:ext cx="7982712" cy="5888736"/>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73741" y="6122894"/>
            <a:ext cx="2133600" cy="259317"/>
          </a:xfrm>
        </p:spPr>
        <p:txBody>
          <a:bodyPr/>
          <a:lstStyle/>
          <a:p>
            <a:fld id="{63BD8BEA-B7B1-C948-A2C5-E3690EAB3AC1}" type="datetimeFigureOut">
              <a:rPr lang="en-US" smtClean="0"/>
              <a:pPr/>
              <a:t>4/18/10</a:t>
            </a:fld>
            <a:endParaRPr lang="en-US"/>
          </a:p>
        </p:txBody>
      </p:sp>
      <p:sp>
        <p:nvSpPr>
          <p:cNvPr id="5" name="Footer Placeholder 4"/>
          <p:cNvSpPr>
            <a:spLocks noGrp="1"/>
          </p:cNvSpPr>
          <p:nvPr>
            <p:ph type="ftr" sz="quarter" idx="11"/>
          </p:nvPr>
        </p:nvSpPr>
        <p:spPr>
          <a:xfrm>
            <a:off x="5638800" y="6122894"/>
            <a:ext cx="2895600" cy="257810"/>
          </a:xfrm>
        </p:spPr>
        <p:txBody>
          <a:bodyPr/>
          <a:lstStyle/>
          <a:p>
            <a:endParaRPr lang="en-US"/>
          </a:p>
        </p:txBody>
      </p:sp>
      <p:sp>
        <p:nvSpPr>
          <p:cNvPr id="6" name="Slide Number Placeholder 5"/>
          <p:cNvSpPr>
            <a:spLocks noGrp="1"/>
          </p:cNvSpPr>
          <p:nvPr>
            <p:ph type="sldNum" sz="quarter" idx="12"/>
          </p:nvPr>
        </p:nvSpPr>
        <p:spPr>
          <a:xfrm>
            <a:off x="4191000" y="6122894"/>
            <a:ext cx="762000" cy="271463"/>
          </a:xfrm>
        </p:spPr>
        <p:txBody>
          <a:bodyPr/>
          <a:lstStyle/>
          <a:p>
            <a:fld id="{38DF85F5-FB5E-4F79-A561-97039C58DE0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ntent, Picture, and Caption">
    <p:spTree>
      <p:nvGrpSpPr>
        <p:cNvPr id="1" name=""/>
        <p:cNvGrpSpPr/>
        <p:nvPr/>
      </p:nvGrpSpPr>
      <p:grpSpPr>
        <a:xfrm>
          <a:off x="0" y="0"/>
          <a:ext cx="0" cy="0"/>
          <a:chOff x="0" y="0"/>
          <a:chExt cx="0" cy="0"/>
        </a:xfrm>
      </p:grpSpPr>
      <p:grpSp>
        <p:nvGrpSpPr>
          <p:cNvPr id="8" name="Group 33"/>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BD8BEA-B7B1-C948-A2C5-E3690EAB3AC1}" type="datetimeFigureOut">
              <a:rPr lang="en-US" smtClean="0"/>
              <a:pPr/>
              <a:t>4/18/10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E8DB84-CEA9-EB47-98E3-E5D8906C6FD1}" type="slidenum">
              <a:rPr lang="en-US" smtClean="0"/>
              <a:pPr/>
              <a:t>‹#›</a:t>
            </a:fld>
            <a:endParaRPr lang="en-US"/>
          </a:p>
        </p:txBody>
      </p:sp>
      <p:sp>
        <p:nvSpPr>
          <p:cNvPr id="15" name="Rectangle 14"/>
          <p:cNvSpPr/>
          <p:nvPr/>
        </p:nvSpPr>
        <p:spPr>
          <a:xfrm rot="10800000">
            <a:off x="258763" y="1594462"/>
            <a:ext cx="357530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n-US" smtClean="0"/>
              <a:t>Click icon to add picture</a:t>
            </a:r>
            <a:endParaRPr/>
          </a:p>
        </p:txBody>
      </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grpSp>
        <p:nvGrpSpPr>
          <p:cNvPr id="8" name="Group 32"/>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36" name="Picture 35"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38" name="Rectangle 37"/>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9" name="Straight Connector 38"/>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5" name="Rectangle 34"/>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63BD8BEA-B7B1-C948-A2C5-E3690EAB3AC1}" type="datetimeFigureOut">
              <a:rPr lang="en-US" smtClean="0"/>
              <a:pPr/>
              <a:t>4/18/10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E8DB84-CEA9-EB47-98E3-E5D8906C6FD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grpSp>
        <p:nvGrpSpPr>
          <p:cNvPr id="8" name="Group 26"/>
          <p:cNvGrpSpPr/>
          <p:nvPr/>
        </p:nvGrpSpPr>
        <p:grpSpPr>
          <a:xfrm>
            <a:off x="182880" y="173699"/>
            <a:ext cx="8778240" cy="6510602"/>
            <a:chOff x="182880" y="173699"/>
            <a:chExt cx="8778240" cy="6510602"/>
          </a:xfrm>
        </p:grpSpPr>
        <p:pic>
          <p:nvPicPr>
            <p:cNvPr id="36" name="Picture 35"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9" name="Group 10"/>
            <p:cNvGrpSpPr/>
            <p:nvPr/>
          </p:nvGrpSpPr>
          <p:grpSpPr>
            <a:xfrm>
              <a:off x="256032" y="237744"/>
              <a:ext cx="8622792" cy="6364224"/>
              <a:chOff x="247157" y="247430"/>
              <a:chExt cx="8622792" cy="6364224"/>
            </a:xfrm>
          </p:grpSpPr>
          <p:sp>
            <p:nvSpPr>
              <p:cNvPr id="38" name="Rectangle 37"/>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9" name="Straight Connector 38"/>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30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63BD8BEA-B7B1-C948-A2C5-E3690EAB3AC1}" type="datetimeFigureOut">
              <a:rPr lang="en-US" smtClean="0"/>
              <a:pPr/>
              <a:t>4/18/10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E8DB84-CEA9-EB47-98E3-E5D8906C6FD1}" type="slidenum">
              <a:rPr lang="en-US" smtClean="0"/>
              <a:pPr/>
              <a:t>‹#›</a:t>
            </a:fld>
            <a:endParaRPr lang="en-US"/>
          </a:p>
        </p:txBody>
      </p:sp>
      <p:sp>
        <p:nvSpPr>
          <p:cNvPr id="15" name="Rectangle 14"/>
          <p:cNvSpPr/>
          <p:nvPr/>
        </p:nvSpPr>
        <p:spPr>
          <a:xfrm>
            <a:off x="256032" y="42031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grpSp>
        <p:nvGrpSpPr>
          <p:cNvPr id="7" name="Group 19"/>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3BD8BEA-B7B1-C948-A2C5-E3690EAB3AC1}" type="datetimeFigureOut">
              <a:rPr lang="en-US" smtClean="0"/>
              <a:pPr/>
              <a:t>4/18/10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E8DB84-CEA9-EB47-98E3-E5D8906C6FD1}"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grpSp>
        <p:nvGrpSpPr>
          <p:cNvPr id="7" name="Group 19"/>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3BD8BEA-B7B1-C948-A2C5-E3690EAB3AC1}" type="datetimeFigureOut">
              <a:rPr lang="en-US" smtClean="0"/>
              <a:pPr/>
              <a:t>4/18/10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E8DB84-CEA9-EB47-98E3-E5D8906C6FD1}" type="slidenum">
              <a:rPr lang="en-US" smtClean="0"/>
              <a:pPr/>
              <a:t>‹#›</a:t>
            </a:fld>
            <a:endParaRPr lang="en-US"/>
          </a:p>
        </p:txBody>
      </p:sp>
      <p:sp>
        <p:nvSpPr>
          <p:cNvPr id="26" name="Rectangle 25"/>
          <p:cNvSpPr/>
          <p:nvPr/>
        </p:nvSpPr>
        <p:spPr>
          <a:xfrm rot="5400000">
            <a:off x="4242277"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grpSp>
        <p:nvGrpSpPr>
          <p:cNvPr id="7" name="Group 15"/>
          <p:cNvGrpSpPr/>
          <p:nvPr/>
        </p:nvGrpSpPr>
        <p:grpSpPr>
          <a:xfrm>
            <a:off x="182880" y="173699"/>
            <a:ext cx="8778240" cy="6510602"/>
            <a:chOff x="182880" y="173699"/>
            <a:chExt cx="8778240" cy="6510602"/>
          </a:xfrm>
        </p:grpSpPr>
        <p:pic>
          <p:nvPicPr>
            <p:cNvPr id="17" name="Picture 16"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3BD8BEA-B7B1-C948-A2C5-E3690EAB3AC1}" type="datetimeFigureOut">
              <a:rPr lang="en-US" smtClean="0"/>
              <a:pPr/>
              <a:t>4/18/10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E8DB84-CEA9-EB47-98E3-E5D8906C6FD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pic>
        <p:nvPicPr>
          <p:cNvPr id="7" name="Picture 6" descr="PaperPanel-Title.jpg"/>
          <p:cNvPicPr>
            <a:picLocks noChangeAspect="1"/>
          </p:cNvPicPr>
          <p:nvPr/>
        </p:nvPicPr>
        <p:blipFill>
          <a:blip r:embed="rId2"/>
          <a:srcRect r="2128"/>
          <a:stretch>
            <a:fillRect/>
          </a:stretch>
        </p:blipFill>
        <p:spPr>
          <a:xfrm>
            <a:off x="486873" y="411480"/>
            <a:ext cx="8170255" cy="6035040"/>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69259" y="6122894"/>
            <a:ext cx="2133600" cy="259317"/>
          </a:xfrm>
        </p:spPr>
        <p:txBody>
          <a:bodyPr/>
          <a:lstStyle/>
          <a:p>
            <a:fld id="{63BD8BEA-B7B1-C948-A2C5-E3690EAB3AC1}" type="datetimeFigureOut">
              <a:rPr lang="en-US" smtClean="0"/>
              <a:pPr/>
              <a:t>4/18/10</a:t>
            </a:fld>
            <a:endParaRPr lang="en-US"/>
          </a:p>
        </p:txBody>
      </p:sp>
      <p:sp>
        <p:nvSpPr>
          <p:cNvPr id="5" name="Footer Placeholder 4"/>
          <p:cNvSpPr>
            <a:spLocks noGrp="1"/>
          </p:cNvSpPr>
          <p:nvPr>
            <p:ph type="ftr" sz="quarter" idx="11"/>
          </p:nvPr>
        </p:nvSpPr>
        <p:spPr>
          <a:xfrm>
            <a:off x="5638800" y="6124401"/>
            <a:ext cx="2895600" cy="257810"/>
          </a:xfrm>
        </p:spPr>
        <p:txBody>
          <a:bodyPr/>
          <a:lstStyle/>
          <a:p>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grpSp>
        <p:nvGrpSpPr>
          <p:cNvPr id="7" name="Group 23"/>
          <p:cNvGrpSpPr/>
          <p:nvPr/>
        </p:nvGrpSpPr>
        <p:grpSpPr>
          <a:xfrm>
            <a:off x="182880" y="173699"/>
            <a:ext cx="8778240" cy="6510602"/>
            <a:chOff x="182880" y="173699"/>
            <a:chExt cx="8778240" cy="6510602"/>
          </a:xfrm>
        </p:grpSpPr>
        <p:pic>
          <p:nvPicPr>
            <p:cNvPr id="25" name="Picture 24"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BD8BEA-B7B1-C948-A2C5-E3690EAB3AC1}" type="datetimeFigureOut">
              <a:rPr lang="en-US" smtClean="0"/>
              <a:pPr/>
              <a:t>4/18/10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E8DB84-CEA9-EB47-98E3-E5D8906C6FD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grpSp>
        <p:nvGrpSpPr>
          <p:cNvPr id="8" name="Group 13"/>
          <p:cNvGrpSpPr/>
          <p:nvPr/>
        </p:nvGrpSpPr>
        <p:grpSpPr>
          <a:xfrm>
            <a:off x="182880" y="173699"/>
            <a:ext cx="8778240" cy="6510602"/>
            <a:chOff x="182880" y="173699"/>
            <a:chExt cx="8778240" cy="6510602"/>
          </a:xfrm>
        </p:grpSpPr>
        <p:pic>
          <p:nvPicPr>
            <p:cNvPr id="15" name="Picture 14"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9"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9" name="Rectangle 18"/>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3BD8BEA-B7B1-C948-A2C5-E3690EAB3AC1}" type="datetimeFigureOut">
              <a:rPr lang="en-US" smtClean="0"/>
              <a:pPr/>
              <a:t>4/18/10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E8DB84-CEA9-EB47-98E3-E5D8906C6FD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grpSp>
        <p:nvGrpSpPr>
          <p:cNvPr id="10" name="Group 16"/>
          <p:cNvGrpSpPr/>
          <p:nvPr/>
        </p:nvGrpSpPr>
        <p:grpSpPr>
          <a:xfrm>
            <a:off x="182880" y="173699"/>
            <a:ext cx="8778240" cy="6510602"/>
            <a:chOff x="182880" y="173699"/>
            <a:chExt cx="8778240" cy="6510602"/>
          </a:xfrm>
        </p:grpSpPr>
        <p:pic>
          <p:nvPicPr>
            <p:cNvPr id="18" name="Picture 17"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1"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2" name="Rectangle 21"/>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63BD8BEA-B7B1-C948-A2C5-E3690EAB3AC1}" type="datetimeFigureOut">
              <a:rPr lang="en-US" smtClean="0"/>
              <a:pPr/>
              <a:t>4/18/10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E8DB84-CEA9-EB47-98E3-E5D8906C6FD1}" type="slidenum">
              <a:rPr lang="en-US" smtClean="0"/>
              <a:pPr/>
              <a:t>‹#›</a:t>
            </a:fld>
            <a:endParaRPr lang="en-US"/>
          </a:p>
        </p:txBody>
      </p:sp>
      <p:cxnSp>
        <p:nvCxnSpPr>
          <p:cNvPr id="30" name="Straight Connector 29"/>
          <p:cNvCxnSpPr/>
          <p:nvPr/>
        </p:nvCxnSpPr>
        <p:spPr>
          <a:xfrm rot="16200000" flipH="1">
            <a:off x="2217480" y="4026438"/>
            <a:ext cx="4711326" cy="2286"/>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Straight Connector 22"/>
          <p:cNvCxnSpPr/>
          <p:nvPr/>
        </p:nvCxnSpPr>
        <p:spPr>
          <a:xfrm rot="16200000" flipH="1">
            <a:off x="2217480" y="4026438"/>
            <a:ext cx="4711326" cy="2286"/>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grpSp>
        <p:nvGrpSpPr>
          <p:cNvPr id="6" name="Group 18"/>
          <p:cNvGrpSpPr/>
          <p:nvPr/>
        </p:nvGrpSpPr>
        <p:grpSpPr>
          <a:xfrm>
            <a:off x="182880" y="173699"/>
            <a:ext cx="8778240" cy="6510602"/>
            <a:chOff x="182880" y="173699"/>
            <a:chExt cx="8778240" cy="6510602"/>
          </a:xfrm>
        </p:grpSpPr>
        <p:pic>
          <p:nvPicPr>
            <p:cNvPr id="20" name="Picture 19"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7"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4" name="Rectangle 23"/>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3BD8BEA-B7B1-C948-A2C5-E3690EAB3AC1}" type="datetimeFigureOut">
              <a:rPr lang="en-US" smtClean="0"/>
              <a:pPr/>
              <a:t>4/18/10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E8DB84-CEA9-EB47-98E3-E5D8906C6F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grpSp>
        <p:nvGrpSpPr>
          <p:cNvPr id="5" name="Group 17"/>
          <p:cNvGrpSpPr/>
          <p:nvPr/>
        </p:nvGrpSpPr>
        <p:grpSpPr>
          <a:xfrm>
            <a:off x="182880" y="173699"/>
            <a:ext cx="8778240" cy="6510602"/>
            <a:chOff x="182880" y="173699"/>
            <a:chExt cx="8778240" cy="6510602"/>
          </a:xfrm>
        </p:grpSpPr>
        <p:pic>
          <p:nvPicPr>
            <p:cNvPr id="19" name="Picture 18"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6" name="Group 10"/>
            <p:cNvGrpSpPr/>
            <p:nvPr/>
          </p:nvGrpSpPr>
          <p:grpSpPr>
            <a:xfrm>
              <a:off x="256032" y="237744"/>
              <a:ext cx="8622792" cy="6364224"/>
              <a:chOff x="247157" y="247430"/>
              <a:chExt cx="8622792" cy="6364224"/>
            </a:xfrm>
          </p:grpSpPr>
          <p:sp>
            <p:nvSpPr>
              <p:cNvPr id="21" name="Rectangle 20"/>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2" name="Straight Connector 21"/>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63BD8BEA-B7B1-C948-A2C5-E3690EAB3AC1}" type="datetimeFigureOut">
              <a:rPr lang="en-US" smtClean="0"/>
              <a:pPr/>
              <a:t>4/18/10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E8DB84-CEA9-EB47-98E3-E5D8906C6FD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grpSp>
        <p:nvGrpSpPr>
          <p:cNvPr id="8" name="Group 33"/>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28" name="Picture 27"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30" name="Rectangle 29"/>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63BD8BEA-B7B1-C948-A2C5-E3690EAB3AC1}" type="datetimeFigureOut">
              <a:rPr lang="en-US" smtClean="0"/>
              <a:pPr/>
              <a:t>4/18/10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A4845-A08A-4DF4-8D99-E2E7B6D41C6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63BD8BEA-B7B1-C948-A2C5-E3690EAB3AC1}" type="datetimeFigureOut">
              <a:rPr lang="en-US" smtClean="0"/>
              <a:pPr/>
              <a:t>4/18/10</a:t>
            </a:fld>
            <a:endParaRPr lang="en-US"/>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21E8DB84-CEA9-EB47-98E3-E5D8906C6FD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lizabethancostume.ne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lizabethancostume.ne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Citing Online Sources</a:t>
            </a:r>
            <a:endParaRPr lang="en-US" dirty="0"/>
          </a:p>
        </p:txBody>
      </p:sp>
      <p:sp>
        <p:nvSpPr>
          <p:cNvPr id="3" name="Subtitle 2"/>
          <p:cNvSpPr>
            <a:spLocks noGrp="1"/>
          </p:cNvSpPr>
          <p:nvPr>
            <p:ph type="subTitle" idx="1"/>
          </p:nvPr>
        </p:nvSpPr>
        <p:spPr/>
        <p:txBody>
          <a:bodyPr/>
          <a:lstStyle/>
          <a:p>
            <a:r>
              <a:rPr lang="en-US" dirty="0" smtClean="0"/>
              <a:t>English 9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a:xfrm>
            <a:off x="415220" y="1584008"/>
            <a:ext cx="8377675" cy="4938115"/>
          </a:xfrm>
        </p:spPr>
        <p:txBody>
          <a:bodyPr>
            <a:normAutofit fontScale="70000" lnSpcReduction="20000"/>
          </a:bodyPr>
          <a:lstStyle/>
          <a:p>
            <a:pPr>
              <a:lnSpc>
                <a:spcPct val="220000"/>
              </a:lnSpc>
              <a:spcBef>
                <a:spcPts val="0"/>
              </a:spcBef>
              <a:buNone/>
            </a:pPr>
            <a:r>
              <a:rPr lang="en-US" dirty="0" smtClean="0"/>
              <a:t>Brown, David Alan. "Virtue and Beauty: Renaissance Portraits of Women." </a:t>
            </a:r>
            <a:r>
              <a:rPr lang="en-US" i="1" dirty="0" smtClean="0"/>
              <a:t>USA Today Magazine </a:t>
            </a:r>
            <a:r>
              <a:rPr lang="en-US" dirty="0" smtClean="0"/>
              <a:t>130.2678 (2001): 36. EBSCO </a:t>
            </a:r>
            <a:r>
              <a:rPr lang="en-US" i="1" dirty="0" smtClean="0"/>
              <a:t>MAS Ultra School Edition</a:t>
            </a:r>
            <a:r>
              <a:rPr lang="en-US" dirty="0" smtClean="0"/>
              <a:t>. Web. 27 Mar. 2010.</a:t>
            </a:r>
          </a:p>
          <a:p>
            <a:pPr>
              <a:lnSpc>
                <a:spcPct val="220000"/>
              </a:lnSpc>
              <a:spcBef>
                <a:spcPts val="0"/>
              </a:spcBef>
              <a:buNone/>
            </a:pPr>
            <a:r>
              <a:rPr lang="en-US" dirty="0" err="1" smtClean="0"/>
              <a:t>Leed</a:t>
            </a:r>
            <a:r>
              <a:rPr lang="en-US" dirty="0" smtClean="0"/>
              <a:t>, </a:t>
            </a:r>
            <a:r>
              <a:rPr lang="en-US" dirty="0" err="1" smtClean="0"/>
              <a:t>Dara</a:t>
            </a:r>
            <a:r>
              <a:rPr lang="en-US" dirty="0" smtClean="0"/>
              <a:t>. “Overview of an Elizabethan Outfit.” </a:t>
            </a:r>
            <a:r>
              <a:rPr lang="en-US" i="1" dirty="0" smtClean="0"/>
              <a:t>Elizabethan Costuming Page. </a:t>
            </a:r>
            <a:r>
              <a:rPr lang="en-US" dirty="0" smtClean="0"/>
              <a:t>2008. Web. 27 Mar 2010. </a:t>
            </a:r>
            <a:r>
              <a:rPr lang="en-US" smtClean="0"/>
              <a:t>&lt;</a:t>
            </a:r>
            <a:r>
              <a:rPr lang="en-US" smtClean="0">
                <a:hlinkClick r:id="rId2"/>
              </a:rPr>
              <a:t>http://www.elizabethancostume.net</a:t>
            </a:r>
            <a:r>
              <a:rPr lang="en-US" smtClean="0"/>
              <a:t>&gt;.</a:t>
            </a:r>
            <a:endParaRPr lang="en-US" dirty="0" smtClean="0"/>
          </a:p>
          <a:p>
            <a:pPr>
              <a:lnSpc>
                <a:spcPct val="220000"/>
              </a:lnSpc>
              <a:spcBef>
                <a:spcPts val="0"/>
              </a:spcBef>
              <a:buNone/>
            </a:pPr>
            <a:r>
              <a:rPr lang="en-US" dirty="0" smtClean="0"/>
              <a:t>Purdue OWL. "MLA Formatting and Style Guide." The Purdue OWL. Purdue U Writing Lab, 10 May 2008. Web. 15 Nov. 2008.</a:t>
            </a:r>
            <a:endParaRPr lang="en-US" i="1" dirty="0" smtClean="0"/>
          </a:p>
          <a:p>
            <a:pPr>
              <a:lnSpc>
                <a:spcPct val="220000"/>
              </a:lnSpc>
              <a:spcBef>
                <a:spcPts val="0"/>
              </a:spcBef>
              <a:buNone/>
            </a:pPr>
            <a:r>
              <a:rPr lang="en-US" dirty="0" smtClean="0"/>
              <a:t>Riley, Dick, and Pam McAllister. "What if Shakespeare Had Been Born a Girl? Women in the Queen's England." </a:t>
            </a:r>
            <a:r>
              <a:rPr lang="en-US" i="1" dirty="0" smtClean="0"/>
              <a:t>Bedside, Bathtub &amp; Armchair Companion to Shakespeare </a:t>
            </a:r>
            <a:r>
              <a:rPr lang="en-US" dirty="0" smtClean="0"/>
              <a:t>2001: 91-96. </a:t>
            </a:r>
            <a:r>
              <a:rPr lang="en-US" i="1" dirty="0" smtClean="0"/>
              <a:t>EBSCO Literary Reference Center</a:t>
            </a:r>
            <a:r>
              <a:rPr lang="en-US" dirty="0" smtClean="0"/>
              <a:t>. Web. 27 Mar. 2010.</a:t>
            </a:r>
          </a:p>
          <a:p>
            <a:pPr>
              <a:lnSpc>
                <a:spcPct val="200000"/>
              </a:lnSpc>
              <a:buNone/>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Citing Articles From </a:t>
            </a:r>
            <a:br>
              <a:rPr lang="en-US" dirty="0" smtClean="0"/>
            </a:br>
            <a:r>
              <a:rPr lang="en-US" dirty="0" smtClean="0"/>
              <a:t>Online Databases</a:t>
            </a:r>
            <a:endParaRPr lang="en-US" dirty="0"/>
          </a:p>
        </p:txBody>
      </p:sp>
      <p:sp>
        <p:nvSpPr>
          <p:cNvPr id="3" name="Content Placeholder 2"/>
          <p:cNvSpPr>
            <a:spLocks noGrp="1"/>
          </p:cNvSpPr>
          <p:nvPr>
            <p:ph idx="1"/>
          </p:nvPr>
        </p:nvSpPr>
        <p:spPr>
          <a:xfrm>
            <a:off x="415220" y="1584008"/>
            <a:ext cx="8728780" cy="4815978"/>
          </a:xfrm>
        </p:spPr>
        <p:txBody>
          <a:bodyPr>
            <a:normAutofit fontScale="92500"/>
          </a:bodyPr>
          <a:lstStyle/>
          <a:p>
            <a:pPr>
              <a:lnSpc>
                <a:spcPct val="200000"/>
              </a:lnSpc>
              <a:buNone/>
            </a:pPr>
            <a:r>
              <a:rPr lang="en-US" dirty="0" smtClean="0"/>
              <a:t>Author. "Article Title." </a:t>
            </a:r>
            <a:r>
              <a:rPr lang="en-US" i="1" dirty="0" smtClean="0"/>
              <a:t>Periodical Name</a:t>
            </a:r>
            <a:r>
              <a:rPr lang="en-US" dirty="0" smtClean="0"/>
              <a:t> </a:t>
            </a:r>
            <a:r>
              <a:rPr lang="en-US" dirty="0" err="1" smtClean="0"/>
              <a:t>Vol.Issue</a:t>
            </a:r>
            <a:r>
              <a:rPr lang="en-US" dirty="0" smtClean="0"/>
              <a:t> (Periodical Date): Page numbers. </a:t>
            </a:r>
            <a:r>
              <a:rPr lang="en-US" i="1" dirty="0" smtClean="0"/>
              <a:t>Database Name</a:t>
            </a:r>
            <a:r>
              <a:rPr lang="en-US" dirty="0" smtClean="0"/>
              <a:t>. Web. Date Accessed. &lt;</a:t>
            </a:r>
            <a:r>
              <a:rPr lang="en-US" dirty="0" err="1" smtClean="0"/>
              <a:t>url</a:t>
            </a:r>
            <a:r>
              <a:rPr lang="en-US" dirty="0" smtClean="0"/>
              <a:t>&gt;.</a:t>
            </a:r>
          </a:p>
          <a:p>
            <a:pPr>
              <a:lnSpc>
                <a:spcPct val="200000"/>
              </a:lnSpc>
              <a:buNone/>
            </a:pPr>
            <a:r>
              <a:rPr lang="en-US" b="1" dirty="0" smtClean="0"/>
              <a:t>Brown, David Alan. "Virtue and Beauty: Renaissance Portraits of Women." </a:t>
            </a:r>
            <a:r>
              <a:rPr lang="en-US" b="1" i="1" dirty="0" smtClean="0"/>
              <a:t>USA Today Magazine </a:t>
            </a:r>
            <a:r>
              <a:rPr lang="en-US" b="1" dirty="0" smtClean="0"/>
              <a:t>130.2678 (2001): n.pag. EBSCO </a:t>
            </a:r>
            <a:r>
              <a:rPr lang="en-US" b="1" i="1" dirty="0" smtClean="0"/>
              <a:t>MAS Ultra School Edition</a:t>
            </a:r>
            <a:r>
              <a:rPr lang="en-US" b="1" dirty="0" smtClean="0"/>
              <a:t>. Web. 27 Mar. 2010.</a:t>
            </a:r>
          </a:p>
          <a:p>
            <a:pPr>
              <a:lnSpc>
                <a:spcPct val="200000"/>
              </a:lnSpc>
              <a:buNone/>
            </a:pPr>
            <a:r>
              <a:rPr lang="en-US" dirty="0" smtClean="0"/>
              <a:t>Note: Use abbreviation “</a:t>
            </a:r>
            <a:r>
              <a:rPr lang="en-US" dirty="0" err="1" smtClean="0"/>
              <a:t>n</a:t>
            </a:r>
            <a:r>
              <a:rPr lang="en-US" dirty="0" smtClean="0"/>
              <a:t>. </a:t>
            </a:r>
            <a:r>
              <a:rPr lang="en-US" dirty="0" err="1" smtClean="0"/>
              <a:t>pag</a:t>
            </a:r>
            <a:r>
              <a:rPr lang="en-US" dirty="0" smtClean="0"/>
              <a:t>.” if no page number is give.</a:t>
            </a:r>
          </a:p>
          <a:p>
            <a:pPr>
              <a:lnSpc>
                <a:spcPct val="200000"/>
              </a:lnSpc>
              <a:buNone/>
            </a:pPr>
            <a:endParaRPr lang="en-US" dirty="0" smtClean="0"/>
          </a:p>
          <a:p>
            <a:pPr>
              <a:lnSpc>
                <a:spcPct val="200000"/>
              </a:lnSpc>
              <a:buNone/>
            </a:pPr>
            <a:endParaRPr lang="en-US" dirty="0" smtClean="0"/>
          </a:p>
          <a:p>
            <a:pPr>
              <a:lnSpc>
                <a:spcPct val="200000"/>
              </a:lnSpc>
              <a:buNone/>
            </a:pP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Citing Articles From </a:t>
            </a:r>
            <a:br>
              <a:rPr lang="en-US" dirty="0" smtClean="0"/>
            </a:br>
            <a:r>
              <a:rPr lang="en-US" dirty="0" smtClean="0"/>
              <a:t>Online Databases</a:t>
            </a:r>
            <a:endParaRPr lang="en-US" dirty="0"/>
          </a:p>
        </p:txBody>
      </p:sp>
      <p:sp>
        <p:nvSpPr>
          <p:cNvPr id="3" name="Content Placeholder 2"/>
          <p:cNvSpPr>
            <a:spLocks noGrp="1"/>
          </p:cNvSpPr>
          <p:nvPr>
            <p:ph idx="1"/>
          </p:nvPr>
        </p:nvSpPr>
        <p:spPr>
          <a:xfrm>
            <a:off x="317522" y="1584008"/>
            <a:ext cx="8826478" cy="4913687"/>
          </a:xfrm>
        </p:spPr>
        <p:txBody>
          <a:bodyPr>
            <a:normAutofit fontScale="77500" lnSpcReduction="20000"/>
          </a:bodyPr>
          <a:lstStyle/>
          <a:p>
            <a:pPr>
              <a:lnSpc>
                <a:spcPct val="200000"/>
              </a:lnSpc>
              <a:buNone/>
            </a:pPr>
            <a:r>
              <a:rPr lang="en-US" dirty="0" smtClean="0"/>
              <a:t>Author. "Article Title." </a:t>
            </a:r>
            <a:r>
              <a:rPr lang="en-US" i="1" dirty="0" smtClean="0"/>
              <a:t>Periodical Name</a:t>
            </a:r>
            <a:r>
              <a:rPr lang="en-US" dirty="0" smtClean="0"/>
              <a:t>, </a:t>
            </a:r>
            <a:r>
              <a:rPr lang="en-US" dirty="0" err="1" smtClean="0"/>
              <a:t>Issue.Version</a:t>
            </a:r>
            <a:r>
              <a:rPr lang="en-US" dirty="0" smtClean="0"/>
              <a:t> (Periodical Date): Page numbers. </a:t>
            </a:r>
            <a:r>
              <a:rPr lang="en-US" i="1" dirty="0" smtClean="0"/>
              <a:t>Database Name</a:t>
            </a:r>
            <a:r>
              <a:rPr lang="en-US" dirty="0" smtClean="0"/>
              <a:t>. Medium. Date Accessed. </a:t>
            </a:r>
          </a:p>
          <a:p>
            <a:pPr>
              <a:lnSpc>
                <a:spcPct val="210000"/>
              </a:lnSpc>
              <a:buNone/>
            </a:pPr>
            <a:r>
              <a:rPr lang="en-US" b="1" dirty="0" smtClean="0"/>
              <a:t>Riley, Dick, and Pam McAllister. "What if Shakespeare Had Been Born a Girl? Women in the Queen's England." </a:t>
            </a:r>
            <a:r>
              <a:rPr lang="en-US" b="1" i="1" dirty="0" smtClean="0"/>
              <a:t>Bedside, Bathtub &amp; Armchair Companion to Shakespeare </a:t>
            </a:r>
            <a:r>
              <a:rPr lang="en-US" b="1" dirty="0" smtClean="0"/>
              <a:t>2001: 91-96. </a:t>
            </a:r>
            <a:r>
              <a:rPr lang="en-US" b="1" i="1" dirty="0" smtClean="0"/>
              <a:t>EBSCO Literary Reference Center</a:t>
            </a:r>
            <a:r>
              <a:rPr lang="en-US" b="1" dirty="0" smtClean="0"/>
              <a:t>. Web. 27 Mar. 2010.</a:t>
            </a:r>
          </a:p>
          <a:p>
            <a:pPr>
              <a:lnSpc>
                <a:spcPct val="210000"/>
              </a:lnSpc>
              <a:buNone/>
            </a:pPr>
            <a:r>
              <a:rPr lang="en-US" dirty="0" smtClean="0"/>
              <a:t>Note: ; If no volume or issue information is given, then follow periodical name with date w/o parenthesis.</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Citing a Website</a:t>
            </a:r>
            <a:endParaRPr lang="en-US" dirty="0"/>
          </a:p>
        </p:txBody>
      </p:sp>
      <p:sp>
        <p:nvSpPr>
          <p:cNvPr id="3" name="Content Placeholder 2"/>
          <p:cNvSpPr>
            <a:spLocks noGrp="1"/>
          </p:cNvSpPr>
          <p:nvPr>
            <p:ph idx="1"/>
          </p:nvPr>
        </p:nvSpPr>
        <p:spPr>
          <a:xfrm>
            <a:off x="375138" y="1584008"/>
            <a:ext cx="8323385" cy="4769900"/>
          </a:xfrm>
        </p:spPr>
        <p:txBody>
          <a:bodyPr>
            <a:normAutofit fontScale="77500" lnSpcReduction="20000"/>
          </a:bodyPr>
          <a:lstStyle/>
          <a:p>
            <a:pPr>
              <a:lnSpc>
                <a:spcPct val="220000"/>
              </a:lnSpc>
              <a:buNone/>
            </a:pPr>
            <a:r>
              <a:rPr lang="en-US" dirty="0" smtClean="0"/>
              <a:t>Author Last Name, First. "Article Title or Web Page." </a:t>
            </a:r>
            <a:r>
              <a:rPr lang="en-US" i="1" dirty="0" smtClean="0"/>
              <a:t>Site Name</a:t>
            </a:r>
            <a:r>
              <a:rPr lang="en-US" dirty="0" smtClean="0"/>
              <a:t>. Organization. Date Published. Medium. Date Accessed. &lt;</a:t>
            </a:r>
            <a:r>
              <a:rPr lang="en-US" dirty="0" err="1" smtClean="0"/>
              <a:t>url</a:t>
            </a:r>
            <a:r>
              <a:rPr lang="en-US" dirty="0" smtClean="0"/>
              <a:t>&gt;.</a:t>
            </a:r>
          </a:p>
          <a:p>
            <a:pPr algn="ctr">
              <a:buNone/>
            </a:pPr>
            <a:r>
              <a:rPr lang="en-US" dirty="0" smtClean="0"/>
              <a:t>or w/o author</a:t>
            </a:r>
          </a:p>
          <a:p>
            <a:pPr>
              <a:lnSpc>
                <a:spcPct val="220000"/>
              </a:lnSpc>
              <a:buNone/>
            </a:pPr>
            <a:r>
              <a:rPr lang="en-US" dirty="0" smtClean="0"/>
              <a:t>"Article Title or Web Page.</a:t>
            </a:r>
            <a:r>
              <a:rPr lang="en-US" i="1" dirty="0" smtClean="0"/>
              <a:t>" Site Name</a:t>
            </a:r>
            <a:r>
              <a:rPr lang="en-US" dirty="0" smtClean="0"/>
              <a:t>. Organization. Date Published. Web. Date Accessed. &lt;</a:t>
            </a:r>
            <a:r>
              <a:rPr lang="en-US" dirty="0" err="1" smtClean="0"/>
              <a:t>url</a:t>
            </a:r>
            <a:r>
              <a:rPr lang="en-US" dirty="0" smtClean="0"/>
              <a:t>&gt;. </a:t>
            </a:r>
          </a:p>
          <a:p>
            <a:pPr>
              <a:lnSpc>
                <a:spcPct val="210000"/>
              </a:lnSpc>
              <a:buNone/>
            </a:pPr>
            <a:r>
              <a:rPr lang="en-US" b="1" dirty="0" err="1" smtClean="0"/>
              <a:t>Leed</a:t>
            </a:r>
            <a:r>
              <a:rPr lang="en-US" b="1" dirty="0" smtClean="0"/>
              <a:t>, </a:t>
            </a:r>
            <a:r>
              <a:rPr lang="en-US" b="1" dirty="0" err="1" smtClean="0"/>
              <a:t>Dara</a:t>
            </a:r>
            <a:r>
              <a:rPr lang="en-US" b="1" dirty="0" smtClean="0"/>
              <a:t>. “Overview of an Elizabethan Outfit.” </a:t>
            </a:r>
            <a:r>
              <a:rPr lang="en-US" b="1" i="1" dirty="0" smtClean="0"/>
              <a:t>Elizabethan Costuming Page. </a:t>
            </a:r>
            <a:r>
              <a:rPr lang="en-US" b="1" dirty="0" smtClean="0"/>
              <a:t>2008. Web. 27 Mar 2010.  &lt;</a:t>
            </a:r>
            <a:r>
              <a:rPr lang="en-US" b="1" dirty="0" smtClean="0">
                <a:hlinkClick r:id="rId2"/>
              </a:rPr>
              <a:t>http://www.elizabethancostume.net</a:t>
            </a:r>
            <a:r>
              <a:rPr lang="en-US" b="1" dirty="0" smtClean="0"/>
              <a:t>&gt;.</a:t>
            </a:r>
            <a:endParaRPr lang="en-US" b="1"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About In Text Citations</a:t>
            </a:r>
            <a:endParaRPr lang="en-US" dirty="0"/>
          </a:p>
        </p:txBody>
      </p:sp>
      <p:sp>
        <p:nvSpPr>
          <p:cNvPr id="3" name="Content Placeholder 2"/>
          <p:cNvSpPr>
            <a:spLocks noGrp="1"/>
          </p:cNvSpPr>
          <p:nvPr>
            <p:ph idx="1"/>
          </p:nvPr>
        </p:nvSpPr>
        <p:spPr>
          <a:xfrm>
            <a:off x="900112" y="2369460"/>
            <a:ext cx="7345363" cy="3696061"/>
          </a:xfrm>
        </p:spPr>
        <p:txBody>
          <a:bodyPr/>
          <a:lstStyle/>
          <a:p>
            <a:pPr indent="0">
              <a:buNone/>
            </a:pPr>
            <a:r>
              <a:rPr lang="en-US" dirty="0" smtClean="0"/>
              <a:t>“Any source information that you provide in-text must correspond to the source information on the Works Cited page” (Purdue Owl).</a:t>
            </a:r>
          </a:p>
          <a:p>
            <a:pPr indent="0">
              <a:buNone/>
            </a:pPr>
            <a:r>
              <a:rPr lang="en-US" dirty="0" smtClean="0"/>
              <a:t>“More specifically, whatever signal word or phrase you provide to your readers in the text, must be the first thing that appears on the left-hand margin of the corresponding entry in the Works Cited List”  (Purdue Owl).</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of an In-Text Citation</a:t>
            </a:r>
            <a:endParaRPr lang="en-US" dirty="0"/>
          </a:p>
        </p:txBody>
      </p:sp>
      <p:sp>
        <p:nvSpPr>
          <p:cNvPr id="3" name="Content Placeholder 2"/>
          <p:cNvSpPr>
            <a:spLocks noGrp="1"/>
          </p:cNvSpPr>
          <p:nvPr>
            <p:ph idx="1"/>
          </p:nvPr>
        </p:nvSpPr>
        <p:spPr/>
        <p:txBody>
          <a:bodyPr>
            <a:normAutofit lnSpcReduction="10000"/>
          </a:bodyPr>
          <a:lstStyle/>
          <a:p>
            <a:pPr indent="0">
              <a:buNone/>
            </a:pPr>
            <a:r>
              <a:rPr lang="en-US" dirty="0" smtClean="0"/>
              <a:t>“The author's last name and the page number(s) from which the quotation or paraphrase is taken must appear in the text, and a complete reference should appear on your Works Cited page” (Purdue Owl).</a:t>
            </a:r>
          </a:p>
          <a:p>
            <a:pPr indent="0">
              <a:buNone/>
            </a:pPr>
            <a:r>
              <a:rPr lang="en-US" b="1" dirty="0" smtClean="0"/>
              <a:t>Example</a:t>
            </a:r>
            <a:r>
              <a:rPr lang="en-US" dirty="0" smtClean="0"/>
              <a:t>: According to studies done of painted portraits of Renaissance women, it was suggested that the ideal women had an “unapproachable” beauty and that “outward beauty signified an inner beauty of sprit” (Brown 7).</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In-text Citations – Example 2</a:t>
            </a:r>
            <a:endParaRPr lang="en-US" dirty="0"/>
          </a:p>
        </p:txBody>
      </p:sp>
      <p:sp>
        <p:nvSpPr>
          <p:cNvPr id="3" name="Content Placeholder 2"/>
          <p:cNvSpPr>
            <a:spLocks noGrp="1"/>
          </p:cNvSpPr>
          <p:nvPr>
            <p:ph idx="1"/>
          </p:nvPr>
        </p:nvSpPr>
        <p:spPr/>
        <p:txBody>
          <a:bodyPr/>
          <a:lstStyle/>
          <a:p>
            <a:pPr indent="0">
              <a:buNone/>
            </a:pPr>
            <a:r>
              <a:rPr lang="en-US" dirty="0" smtClean="0"/>
              <a:t>“What a woman wore depended on her age (older women preferred more traditional styles), background (rural noblewomen weren't privy to the latest London fashions), body type (some larger women may have worn styles that flattered their figure) and individual taste” (</a:t>
            </a:r>
            <a:r>
              <a:rPr lang="en-US" dirty="0" err="1" smtClean="0"/>
              <a:t>Leed</a:t>
            </a:r>
            <a:r>
              <a:rPr lang="en-US" dirty="0" smtClean="0"/>
              <a:t>).</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Capital">
  <a:themeElements>
    <a:clrScheme name="Capital">
      <a:dk1>
        <a:srgbClr val="FFFFFF"/>
      </a:dk1>
      <a:lt1>
        <a:srgbClr val="000000"/>
      </a:lt1>
      <a:dk2>
        <a:srgbClr val="7C8F97"/>
      </a:dk2>
      <a:lt2>
        <a:srgbClr val="D1D0C8"/>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majorFont>
      <a:minorFont>
        <a:latin typeface="Calisto MT"/>
        <a:ea typeface=""/>
        <a:cs typeface=""/>
        <a:font script="Jpan" typeface="ＭＳ 明朝"/>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501</TotalTime>
  <Words>700</Words>
  <Application>Microsoft Macintosh PowerPoint</Application>
  <PresentationFormat>On-screen Show (4:3)</PresentationFormat>
  <Paragraphs>29</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Capital</vt:lpstr>
      <vt:lpstr>Citing Online Sources</vt:lpstr>
      <vt:lpstr>Works Cited</vt:lpstr>
      <vt:lpstr>Citing Articles From  Online Databases</vt:lpstr>
      <vt:lpstr>Citing Articles From  Online Databases</vt:lpstr>
      <vt:lpstr>Citing a Website</vt:lpstr>
      <vt:lpstr>About In Text Citations</vt:lpstr>
      <vt:lpstr>Example of an In-Text Citation</vt:lpstr>
      <vt:lpstr>In-text Citations – Example 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Citing Online Sources</dc:title>
  <dc:creator>Michelle Torrise</dc:creator>
  <cp:lastModifiedBy>Michelle Torrise</cp:lastModifiedBy>
  <cp:revision>26</cp:revision>
  <dcterms:created xsi:type="dcterms:W3CDTF">2010-04-18T12:51:42Z</dcterms:created>
  <dcterms:modified xsi:type="dcterms:W3CDTF">2010-04-18T14:36:03Z</dcterms:modified>
</cp:coreProperties>
</file>